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345" r:id="rId2"/>
  </p:sldIdLst>
  <p:sldSz cx="12192000" cy="6858000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pal Bajwa" initials="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002" autoAdjust="0"/>
    <p:restoredTop sz="94660"/>
  </p:normalViewPr>
  <p:slideViewPr>
    <p:cSldViewPr>
      <p:cViewPr varScale="1">
        <p:scale>
          <a:sx n="67" d="100"/>
          <a:sy n="67" d="100"/>
        </p:scale>
        <p:origin x="680" y="32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087BF8-97AD-44B5-8F36-51EC73B7A770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15364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1675"/>
            <a:ext cx="624205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AC153D-5683-487F-ACAE-241F2DF5E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15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CC5D1B-CE60-450D-BBE1-B1130FE22DCA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19F27-7E3B-432D-B2B0-A6E71CC51B3F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AE53F-0BF0-4E5D-8105-934A5718EFCA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6A9393-2D4A-4B63-ABC6-EB1F1AA2FB37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6EAD5-7232-4DBA-9F8A-56EDFB1E7B73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DD23BE-E603-484E-8B08-3F259940BCA3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CE898-EC4C-4268-99E0-76BACAB98576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39F4F-FB78-40CB-8747-7F50A1D04812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70650-FDC7-4929-A05A-54338BB0A817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AEC3E1-65FB-4A13-9FAA-F55E1ABF0BE6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D939-9824-4403-93C3-964AEB9F25B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246E7-19FC-4138-941C-01FBC28D9FD2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C5DAD-829D-4E3B-B053-CB66D543CE48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17FFD8-5260-462E-ADD1-E5F650DC5DFC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3EC7D-8FEF-492F-B236-0EEFF50ED940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C1097-CCE6-4063-B078-250DFF122896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291C2-801E-4F1A-9824-C20409B2E421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6" descr="slide templa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4" y="-1588"/>
            <a:ext cx="12187767" cy="6859588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4B72FC-8430-479E-9B97-A9E19C051E13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3FED-E13A-4892-99BC-BE0A1B2A9410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F17F8-415D-431B-91DD-87233A1618EF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31090-25F0-4B4E-B10A-97E0CEFBA3EB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CBEC29-A174-4F73-9D5A-5D26D8D0899E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23C63-9871-4D2F-B7F4-08E792C17C1C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26" descr="slide templ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83632" y="-1588"/>
            <a:ext cx="9408369" cy="685958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719293-69D6-47E2-9059-7341C2AC68DB}" type="datetimeFigureOut">
              <a:rPr lang="en-IN" smtClean="0"/>
              <a:pPr>
                <a:defRPr/>
              </a:pPr>
              <a:t>04-05-2020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3CC123-3942-4C95-8FFC-FC0ED67CA1F8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638800" y="3276600"/>
            <a:ext cx="914400" cy="838200"/>
          </a:xfrm>
          <a:prstGeom prst="ellipse">
            <a:avLst/>
          </a:prstGeom>
          <a:solidFill>
            <a:srgbClr val="00B0F0"/>
          </a:solidFill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cap="small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CORE</a:t>
            </a:r>
          </a:p>
        </p:txBody>
      </p:sp>
      <p:cxnSp>
        <p:nvCxnSpPr>
          <p:cNvPr id="12" name="Straight Connector 11"/>
          <p:cNvCxnSpPr>
            <a:stCxn id="6" idx="7"/>
          </p:cNvCxnSpPr>
          <p:nvPr/>
        </p:nvCxnSpPr>
        <p:spPr bwMode="auto">
          <a:xfrm rot="5400000" flipH="1" flipV="1">
            <a:off x="6359783" y="2034358"/>
            <a:ext cx="1424501" cy="1305486"/>
          </a:xfrm>
          <a:prstGeom prst="line">
            <a:avLst/>
          </a:prstGeom>
          <a:ln w="31750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</p:cNvCxnSpPr>
          <p:nvPr/>
        </p:nvCxnSpPr>
        <p:spPr bwMode="auto">
          <a:xfrm>
            <a:off x="6553200" y="3695700"/>
            <a:ext cx="2057400" cy="14288"/>
          </a:xfrm>
          <a:prstGeom prst="line">
            <a:avLst/>
          </a:prstGeom>
          <a:ln w="31750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rot="16200000" flipH="1">
            <a:off x="6350795" y="4039395"/>
            <a:ext cx="1527175" cy="1474787"/>
          </a:xfrm>
          <a:prstGeom prst="line">
            <a:avLst/>
          </a:prstGeom>
          <a:ln w="31750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</p:cNvCxnSpPr>
          <p:nvPr/>
        </p:nvCxnSpPr>
        <p:spPr bwMode="auto">
          <a:xfrm rot="5400000">
            <a:off x="5045871" y="5156995"/>
            <a:ext cx="2092325" cy="7937"/>
          </a:xfrm>
          <a:prstGeom prst="line">
            <a:avLst/>
          </a:prstGeom>
          <a:ln w="31750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3"/>
            <a:endCxn id="35" idx="3"/>
          </p:cNvCxnSpPr>
          <p:nvPr/>
        </p:nvCxnSpPr>
        <p:spPr bwMode="auto">
          <a:xfrm rot="5400000">
            <a:off x="4219249" y="3999390"/>
            <a:ext cx="1560802" cy="1546123"/>
          </a:xfrm>
          <a:prstGeom prst="line">
            <a:avLst/>
          </a:prstGeom>
          <a:ln w="31750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2"/>
          </p:cNvCxnSpPr>
          <p:nvPr/>
        </p:nvCxnSpPr>
        <p:spPr bwMode="auto">
          <a:xfrm rot="10800000" flipV="1">
            <a:off x="3429003" y="3695700"/>
            <a:ext cx="2209799" cy="14288"/>
          </a:xfrm>
          <a:prstGeom prst="line">
            <a:avLst/>
          </a:prstGeom>
          <a:ln w="31750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1"/>
            <a:endCxn id="35" idx="1"/>
          </p:cNvCxnSpPr>
          <p:nvPr/>
        </p:nvCxnSpPr>
        <p:spPr bwMode="auto">
          <a:xfrm rot="16200000" flipV="1">
            <a:off x="4330209" y="1956848"/>
            <a:ext cx="1338885" cy="1546123"/>
          </a:xfrm>
          <a:prstGeom prst="line">
            <a:avLst/>
          </a:prstGeom>
          <a:ln w="31750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 rot="5400000" flipH="1" flipV="1">
            <a:off x="5091113" y="2287588"/>
            <a:ext cx="1947863" cy="20638"/>
          </a:xfrm>
          <a:prstGeom prst="line">
            <a:avLst/>
          </a:prstGeom>
          <a:ln w="31750"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469651" y="1337171"/>
            <a:ext cx="5168693" cy="4938977"/>
          </a:xfrm>
          <a:prstGeom prst="ellipse">
            <a:avLst/>
          </a:prstGeom>
          <a:noFill/>
          <a:ln w="76200" cap="sq" cmpd="sng">
            <a:miter lim="800000"/>
          </a:ln>
          <a:effectLst>
            <a:innerShdw blurRad="152400" dist="127000" dir="21000000">
              <a:prstClr val="black">
                <a:alpha val="4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10" name="Rounded Rectangle 51"/>
          <p:cNvSpPr>
            <a:spLocks noChangeArrowheads="1"/>
          </p:cNvSpPr>
          <p:nvPr/>
        </p:nvSpPr>
        <p:spPr bwMode="auto">
          <a:xfrm>
            <a:off x="8400256" y="2286000"/>
            <a:ext cx="2119312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onscience</a:t>
            </a:r>
            <a:endParaRPr lang="en-CA" sz="1200" b="1" dirty="0">
              <a:solidFill>
                <a:srgbClr val="000000"/>
              </a:solidFill>
            </a:endParaRPr>
          </a:p>
          <a:p>
            <a:r>
              <a:rPr lang="en-CA" sz="1200" b="1" dirty="0">
                <a:solidFill>
                  <a:srgbClr val="000000"/>
                </a:solidFill>
              </a:rPr>
              <a:t>C</a:t>
            </a:r>
            <a:r>
              <a:rPr lang="en-CA" sz="1200" dirty="0">
                <a:solidFill>
                  <a:srgbClr val="000000"/>
                </a:solidFill>
              </a:rPr>
              <a:t>larity, </a:t>
            </a:r>
            <a:r>
              <a:rPr lang="en-CA" sz="1200" dirty="0">
                <a:solidFill>
                  <a:srgbClr val="FF0000"/>
                </a:solidFill>
              </a:rPr>
              <a:t>Sense-of-Purpose</a:t>
            </a:r>
          </a:p>
          <a:p>
            <a:r>
              <a:rPr lang="en-CA" sz="1200" b="1" dirty="0">
                <a:solidFill>
                  <a:srgbClr val="000000"/>
                </a:solidFill>
              </a:rPr>
              <a:t>C</a:t>
            </a:r>
            <a:r>
              <a:rPr lang="en-CA" sz="1200" dirty="0">
                <a:solidFill>
                  <a:srgbClr val="000000"/>
                </a:solidFill>
              </a:rPr>
              <a:t>ompetitive Intelligence</a:t>
            </a:r>
          </a:p>
        </p:txBody>
      </p:sp>
      <p:sp>
        <p:nvSpPr>
          <p:cNvPr id="4111" name="Rounded Rectangle 52"/>
          <p:cNvSpPr>
            <a:spLocks noChangeArrowheads="1"/>
          </p:cNvSpPr>
          <p:nvPr/>
        </p:nvSpPr>
        <p:spPr bwMode="auto">
          <a:xfrm>
            <a:off x="8130480" y="4641378"/>
            <a:ext cx="2286000" cy="7318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omplexity, break-down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ritical Thinking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ore </a:t>
            </a:r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ompetence</a:t>
            </a:r>
            <a:endParaRPr lang="en-US" sz="1200" b="1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  <a:p>
            <a:pPr algn="ctr"/>
            <a:endParaRPr lang="en-CA" sz="1200" b="1" dirty="0">
              <a:solidFill>
                <a:srgbClr val="000000"/>
              </a:solidFill>
            </a:endParaRPr>
          </a:p>
        </p:txBody>
      </p:sp>
      <p:sp>
        <p:nvSpPr>
          <p:cNvPr id="4112" name="Rounded Rectangle 53"/>
          <p:cNvSpPr>
            <a:spLocks noChangeArrowheads="1"/>
          </p:cNvSpPr>
          <p:nvPr/>
        </p:nvSpPr>
        <p:spPr bwMode="auto">
          <a:xfrm>
            <a:off x="2971800" y="5791200"/>
            <a:ext cx="2514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>
                <a:solidFill>
                  <a:srgbClr val="FF0000"/>
                </a:solidFill>
              </a:rPr>
              <a:t>rucible of Practice 3X</a:t>
            </a:r>
          </a:p>
          <a:p>
            <a:r>
              <a:rPr lang="en-CA" sz="1200" b="1" dirty="0"/>
              <a:t>C</a:t>
            </a:r>
            <a:r>
              <a:rPr lang="en-CA" sz="1200" dirty="0"/>
              <a:t>atalyst for </a:t>
            </a:r>
            <a:r>
              <a:rPr lang="en-CA" sz="1200" b="1" dirty="0"/>
              <a:t>C</a:t>
            </a:r>
            <a:r>
              <a:rPr lang="en-CA" sz="1200" dirty="0"/>
              <a:t>hange</a:t>
            </a:r>
          </a:p>
          <a:p>
            <a:r>
              <a:rPr lang="en-CA" sz="1200" b="1" dirty="0"/>
              <a:t>C</a:t>
            </a:r>
            <a:r>
              <a:rPr lang="en-CA" sz="1200" dirty="0"/>
              <a:t>onstructive </a:t>
            </a:r>
            <a:r>
              <a:rPr lang="en-CA" sz="1200" b="1" dirty="0"/>
              <a:t>C</a:t>
            </a:r>
            <a:r>
              <a:rPr lang="en-CA" sz="1200" dirty="0"/>
              <a:t>onflict</a:t>
            </a:r>
            <a:endParaRPr lang="en-CA" sz="1200" b="1" dirty="0"/>
          </a:p>
        </p:txBody>
      </p:sp>
      <p:sp>
        <p:nvSpPr>
          <p:cNvPr id="4113" name="Rounded Rectangle 54"/>
          <p:cNvSpPr>
            <a:spLocks noChangeArrowheads="1"/>
          </p:cNvSpPr>
          <p:nvPr/>
        </p:nvSpPr>
        <p:spPr bwMode="auto">
          <a:xfrm>
            <a:off x="6884988" y="908720"/>
            <a:ext cx="3097212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 sz="1200" b="1" dirty="0"/>
              <a:t>C</a:t>
            </a:r>
            <a:r>
              <a:rPr lang="en-US" sz="1200" dirty="0"/>
              <a:t>ustomer centric</a:t>
            </a:r>
          </a:p>
          <a:p>
            <a:r>
              <a:rPr lang="en-CA" sz="1200" b="1" dirty="0">
                <a:solidFill>
                  <a:srgbClr val="FF0000"/>
                </a:solidFill>
              </a:rPr>
              <a:t>C</a:t>
            </a:r>
            <a:r>
              <a:rPr lang="en-CA" sz="1200" dirty="0">
                <a:solidFill>
                  <a:srgbClr val="FF0000"/>
                </a:solidFill>
              </a:rPr>
              <a:t>apacity to Ask </a:t>
            </a:r>
          </a:p>
          <a:p>
            <a:r>
              <a:rPr lang="en-CA" sz="1200" b="1" dirty="0"/>
              <a:t>C</a:t>
            </a:r>
            <a:r>
              <a:rPr lang="en-CA" sz="1200" dirty="0"/>
              <a:t>ontinuous Learning</a:t>
            </a:r>
            <a:endParaRPr lang="en-CA" sz="1200" b="1" dirty="0"/>
          </a:p>
        </p:txBody>
      </p:sp>
      <p:sp>
        <p:nvSpPr>
          <p:cNvPr id="4114" name="Rounded Rectangle 55"/>
          <p:cNvSpPr>
            <a:spLocks noChangeArrowheads="1"/>
          </p:cNvSpPr>
          <p:nvPr/>
        </p:nvSpPr>
        <p:spPr bwMode="auto">
          <a:xfrm>
            <a:off x="1506538" y="2235200"/>
            <a:ext cx="2303463" cy="711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>
                <a:solidFill>
                  <a:srgbClr val="FF0000"/>
                </a:solidFill>
              </a:rPr>
              <a:t>ommon Shared Vision</a:t>
            </a:r>
            <a:endParaRPr lang="en-US" sz="1200" dirty="0"/>
          </a:p>
          <a:p>
            <a:r>
              <a:rPr lang="en-US" sz="1200" b="1" dirty="0"/>
              <a:t>C</a:t>
            </a:r>
            <a:r>
              <a:rPr lang="en-US" sz="1200" dirty="0"/>
              <a:t>ircle of Interdependence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reate</a:t>
            </a:r>
            <a:r>
              <a:rPr lang="en-US" sz="1200" b="1" dirty="0">
                <a:solidFill>
                  <a:srgbClr val="000000"/>
                </a:solidFill>
              </a:rPr>
              <a:t> C</a:t>
            </a:r>
            <a:r>
              <a:rPr lang="en-US" sz="1200" dirty="0">
                <a:solidFill>
                  <a:srgbClr val="000000"/>
                </a:solidFill>
              </a:rPr>
              <a:t>apital/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build </a:t>
            </a:r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apacity</a:t>
            </a:r>
          </a:p>
          <a:p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4115" name="Rounded Rectangle 57"/>
          <p:cNvSpPr>
            <a:spLocks noChangeArrowheads="1"/>
          </p:cNvSpPr>
          <p:nvPr/>
        </p:nvSpPr>
        <p:spPr bwMode="auto">
          <a:xfrm>
            <a:off x="1524001" y="4629696"/>
            <a:ext cx="2702588" cy="6715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>
                <a:solidFill>
                  <a:srgbClr val="FF0000"/>
                </a:solidFill>
              </a:rPr>
              <a:t>onnect</a:t>
            </a:r>
            <a:r>
              <a:rPr lang="en-US" sz="1200" dirty="0">
                <a:solidFill>
                  <a:srgbClr val="000000"/>
                </a:solidFill>
              </a:rPr>
              <a:t>: </a:t>
            </a:r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ontext &amp; </a:t>
            </a:r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ontent</a:t>
            </a:r>
          </a:p>
          <a:p>
            <a:r>
              <a:rPr lang="en-CA" sz="1200" b="1" dirty="0"/>
              <a:t>C</a:t>
            </a:r>
            <a:r>
              <a:rPr lang="en-CA" sz="1200" dirty="0"/>
              <a:t>ross </a:t>
            </a:r>
            <a:r>
              <a:rPr lang="en-CA" sz="1200" b="1" dirty="0"/>
              <a:t>C</a:t>
            </a:r>
            <a:r>
              <a:rPr lang="en-CA" sz="1200" dirty="0"/>
              <a:t>ultural Sensitivity &amp; Respect</a:t>
            </a:r>
          </a:p>
          <a:p>
            <a:r>
              <a:rPr lang="en-CA" sz="1200" b="1" dirty="0">
                <a:solidFill>
                  <a:srgbClr val="000000"/>
                </a:solidFill>
              </a:rPr>
              <a:t>C</a:t>
            </a:r>
            <a:r>
              <a:rPr lang="en-CA" sz="1200" dirty="0">
                <a:solidFill>
                  <a:srgbClr val="000000"/>
                </a:solidFill>
              </a:rPr>
              <a:t>onsidered views</a:t>
            </a:r>
            <a:endParaRPr lang="en-CA" sz="1200" b="1" dirty="0">
              <a:solidFill>
                <a:srgbClr val="000000"/>
              </a:solidFill>
            </a:endParaRPr>
          </a:p>
        </p:txBody>
      </p:sp>
      <p:sp>
        <p:nvSpPr>
          <p:cNvPr id="4116" name="Rounded Rectangle 58"/>
          <p:cNvSpPr>
            <a:spLocks noChangeArrowheads="1"/>
          </p:cNvSpPr>
          <p:nvPr/>
        </p:nvSpPr>
        <p:spPr bwMode="auto">
          <a:xfrm>
            <a:off x="7064376" y="5791200"/>
            <a:ext cx="2460625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>
                <a:solidFill>
                  <a:srgbClr val="FF0000"/>
                </a:solidFill>
              </a:rPr>
              <a:t>ongruent Character</a:t>
            </a:r>
          </a:p>
          <a:p>
            <a:r>
              <a:rPr lang="en-CA" sz="1200" b="1" dirty="0"/>
              <a:t>C</a:t>
            </a:r>
            <a:r>
              <a:rPr lang="en-CA" sz="1200" dirty="0"/>
              <a:t>ode of the Warrior </a:t>
            </a:r>
          </a:p>
          <a:p>
            <a:r>
              <a:rPr lang="en-CA" sz="1200" b="1" dirty="0"/>
              <a:t>C</a:t>
            </a:r>
            <a:r>
              <a:rPr lang="en-CA" sz="1200" dirty="0"/>
              <a:t>redibility &amp;</a:t>
            </a:r>
            <a:r>
              <a:rPr lang="en-CA" sz="1200" b="1" dirty="0"/>
              <a:t> </a:t>
            </a:r>
            <a:r>
              <a:rPr lang="en-CA" sz="1200" dirty="0"/>
              <a:t>Trust</a:t>
            </a:r>
          </a:p>
        </p:txBody>
      </p:sp>
      <p:sp>
        <p:nvSpPr>
          <p:cNvPr id="4117" name="Rounded Rectangle 59"/>
          <p:cNvSpPr>
            <a:spLocks noChangeArrowheads="1"/>
          </p:cNvSpPr>
          <p:nvPr/>
        </p:nvSpPr>
        <p:spPr bwMode="auto">
          <a:xfrm>
            <a:off x="2514600" y="908720"/>
            <a:ext cx="25527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r>
              <a:rPr lang="en-CA" sz="1200" b="1" dirty="0">
                <a:solidFill>
                  <a:srgbClr val="FF0000"/>
                </a:solidFill>
              </a:rPr>
              <a:t>C</a:t>
            </a:r>
            <a:r>
              <a:rPr lang="en-CA" sz="1200" dirty="0">
                <a:solidFill>
                  <a:srgbClr val="FF0000"/>
                </a:solidFill>
              </a:rPr>
              <a:t>ovenant</a:t>
            </a:r>
            <a:r>
              <a:rPr lang="en-CA" sz="1200" dirty="0">
                <a:solidFill>
                  <a:srgbClr val="000000"/>
                </a:solidFill>
              </a:rPr>
              <a:t>, </a:t>
            </a:r>
            <a:r>
              <a:rPr lang="en-CA" sz="1200" b="1" dirty="0">
                <a:solidFill>
                  <a:srgbClr val="000000"/>
                </a:solidFill>
              </a:rPr>
              <a:t>C</a:t>
            </a:r>
            <a:r>
              <a:rPr lang="en-CA" sz="1200" dirty="0">
                <a:solidFill>
                  <a:srgbClr val="000000"/>
                </a:solidFill>
              </a:rPr>
              <a:t>ompleted </a:t>
            </a:r>
            <a:r>
              <a:rPr lang="en-CA" sz="1200" b="1" dirty="0">
                <a:solidFill>
                  <a:srgbClr val="000000"/>
                </a:solidFill>
              </a:rPr>
              <a:t>C</a:t>
            </a:r>
            <a:r>
              <a:rPr lang="en-CA" sz="1200" dirty="0">
                <a:solidFill>
                  <a:srgbClr val="000000"/>
                </a:solidFill>
              </a:rPr>
              <a:t>ycle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CA" sz="1200" b="1" dirty="0">
                <a:solidFill>
                  <a:srgbClr val="000000"/>
                </a:solidFill>
              </a:rPr>
              <a:t>C</a:t>
            </a:r>
            <a:r>
              <a:rPr lang="en-CA" sz="1200" dirty="0">
                <a:solidFill>
                  <a:srgbClr val="000000"/>
                </a:solidFill>
              </a:rPr>
              <a:t>ontemplation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C</a:t>
            </a:r>
            <a:r>
              <a:rPr lang="en-US" sz="1200" dirty="0">
                <a:solidFill>
                  <a:srgbClr val="000000"/>
                </a:solidFill>
              </a:rPr>
              <a:t>ompassion </a:t>
            </a: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4118" name="TextBox 73"/>
          <p:cNvSpPr txBox="1">
            <a:spLocks noChangeArrowheads="1"/>
          </p:cNvSpPr>
          <p:nvPr/>
        </p:nvSpPr>
        <p:spPr bwMode="auto">
          <a:xfrm rot="-3916117">
            <a:off x="5958931" y="2038627"/>
            <a:ext cx="1395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/>
              <a:t>uriosity</a:t>
            </a:r>
          </a:p>
        </p:txBody>
      </p:sp>
      <p:sp>
        <p:nvSpPr>
          <p:cNvPr id="4119" name="TextBox 74"/>
          <p:cNvSpPr txBox="1">
            <a:spLocks noChangeArrowheads="1"/>
          </p:cNvSpPr>
          <p:nvPr/>
        </p:nvSpPr>
        <p:spPr bwMode="auto">
          <a:xfrm rot="-1939389">
            <a:off x="6518276" y="2843214"/>
            <a:ext cx="2055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/>
              <a:t>ompelling Drive</a:t>
            </a:r>
          </a:p>
        </p:txBody>
      </p:sp>
      <p:sp>
        <p:nvSpPr>
          <p:cNvPr id="4120" name="TextBox 75"/>
          <p:cNvSpPr txBox="1">
            <a:spLocks noChangeArrowheads="1"/>
          </p:cNvSpPr>
          <p:nvPr/>
        </p:nvSpPr>
        <p:spPr bwMode="auto">
          <a:xfrm rot="1142441">
            <a:off x="6934201" y="4114800"/>
            <a:ext cx="981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/>
              <a:t>ognos</a:t>
            </a:r>
          </a:p>
        </p:txBody>
      </p:sp>
      <p:sp>
        <p:nvSpPr>
          <p:cNvPr id="4121" name="TextBox 76"/>
          <p:cNvSpPr txBox="1">
            <a:spLocks noChangeArrowheads="1"/>
          </p:cNvSpPr>
          <p:nvPr/>
        </p:nvSpPr>
        <p:spPr bwMode="auto">
          <a:xfrm rot="3617616">
            <a:off x="6129338" y="5040458"/>
            <a:ext cx="1122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>
                <a:solidFill>
                  <a:srgbClr val="FF0000"/>
                </a:solidFill>
              </a:rPr>
              <a:t>ourage</a:t>
            </a:r>
          </a:p>
        </p:txBody>
      </p:sp>
      <p:sp>
        <p:nvSpPr>
          <p:cNvPr id="4122" name="TextBox 77"/>
          <p:cNvSpPr txBox="1">
            <a:spLocks noChangeArrowheads="1"/>
          </p:cNvSpPr>
          <p:nvPr/>
        </p:nvSpPr>
        <p:spPr bwMode="auto">
          <a:xfrm rot="-4200000">
            <a:off x="4939507" y="4766469"/>
            <a:ext cx="1177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>
                <a:solidFill>
                  <a:srgbClr val="FF0000"/>
                </a:solidFill>
              </a:rPr>
              <a:t>o</a:t>
            </a:r>
            <a:r>
              <a:rPr lang="en-US" sz="1200" dirty="0"/>
              <a:t>-</a:t>
            </a:r>
            <a:r>
              <a:rPr lang="en-US" sz="1200" b="1" dirty="0"/>
              <a:t>C</a:t>
            </a:r>
            <a:r>
              <a:rPr lang="en-US" sz="1200" dirty="0"/>
              <a:t>reate</a:t>
            </a:r>
          </a:p>
        </p:txBody>
      </p:sp>
      <p:sp>
        <p:nvSpPr>
          <p:cNvPr id="4123" name="TextBox 78"/>
          <p:cNvSpPr txBox="1">
            <a:spLocks noChangeArrowheads="1"/>
          </p:cNvSpPr>
          <p:nvPr/>
        </p:nvSpPr>
        <p:spPr bwMode="auto">
          <a:xfrm rot="9600000" flipH="1" flipV="1">
            <a:off x="3922714" y="4041775"/>
            <a:ext cx="1481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/>
              <a:t>ommunicate</a:t>
            </a:r>
            <a:endParaRPr lang="en-US" sz="1200" b="1" dirty="0"/>
          </a:p>
        </p:txBody>
      </p:sp>
      <p:sp>
        <p:nvSpPr>
          <p:cNvPr id="4124" name="TextBox 79"/>
          <p:cNvSpPr txBox="1">
            <a:spLocks noChangeArrowheads="1"/>
          </p:cNvSpPr>
          <p:nvPr/>
        </p:nvSpPr>
        <p:spPr bwMode="auto">
          <a:xfrm rot="11149673" flipV="1">
            <a:off x="3729264" y="3085340"/>
            <a:ext cx="17550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>
                <a:solidFill>
                  <a:srgbClr val="FF0000"/>
                </a:solidFill>
              </a:rPr>
              <a:t>o</a:t>
            </a:r>
            <a:r>
              <a:rPr lang="en-US" sz="1200" dirty="0"/>
              <a:t>-</a:t>
            </a:r>
            <a:r>
              <a:rPr lang="en-US" sz="1200" dirty="0">
                <a:solidFill>
                  <a:srgbClr val="FF0000"/>
                </a:solidFill>
              </a:rPr>
              <a:t>Own </a:t>
            </a:r>
            <a:r>
              <a:rPr lang="en-US" sz="1200" dirty="0"/>
              <a:t>/ Community</a:t>
            </a:r>
          </a:p>
        </p:txBody>
      </p:sp>
      <p:sp>
        <p:nvSpPr>
          <p:cNvPr id="4125" name="TextBox 80"/>
          <p:cNvSpPr txBox="1">
            <a:spLocks noChangeArrowheads="1"/>
          </p:cNvSpPr>
          <p:nvPr/>
        </p:nvSpPr>
        <p:spPr bwMode="auto">
          <a:xfrm rot="4020000" flipH="1">
            <a:off x="4904582" y="2320132"/>
            <a:ext cx="1295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C</a:t>
            </a:r>
            <a:r>
              <a:rPr lang="en-US" sz="1200" dirty="0">
                <a:solidFill>
                  <a:srgbClr val="FF0000"/>
                </a:solidFill>
              </a:rPr>
              <a:t>elebrate!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126" name="TextBox 70"/>
          <p:cNvSpPr txBox="1">
            <a:spLocks noChangeArrowheads="1"/>
          </p:cNvSpPr>
          <p:nvPr/>
        </p:nvSpPr>
        <p:spPr bwMode="auto">
          <a:xfrm>
            <a:off x="1668016" y="228600"/>
            <a:ext cx="88204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b="1" dirty="0">
                <a:latin typeface="Futura Bk" pitchFamily="34" charset="0"/>
              </a:rPr>
              <a:t>The ‘</a:t>
            </a:r>
            <a:r>
              <a:rPr lang="en-US" sz="2000" b="1" dirty="0">
                <a:solidFill>
                  <a:srgbClr val="FF0000"/>
                </a:solidFill>
                <a:latin typeface="Futura Bk" pitchFamily="34" charset="0"/>
              </a:rPr>
              <a:t>9 C</a:t>
            </a:r>
            <a:r>
              <a:rPr lang="en-US" sz="2000" b="1" dirty="0">
                <a:latin typeface="Futura Bk" pitchFamily="34" charset="0"/>
              </a:rPr>
              <a:t>’ Conscious Choice – To be a Transformational Leader </a:t>
            </a:r>
          </a:p>
        </p:txBody>
      </p:sp>
      <p:sp>
        <p:nvSpPr>
          <p:cNvPr id="41" name="Date Placeholder 3"/>
          <p:cNvSpPr txBox="1">
            <a:spLocks/>
          </p:cNvSpPr>
          <p:nvPr/>
        </p:nvSpPr>
        <p:spPr>
          <a:xfrm>
            <a:off x="1524000" y="669290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Copyright © 2010  by Jaspal Bajwa</a:t>
            </a:r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54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16548</TotalTime>
  <Words>100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Futura Bk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srihari</dc:creator>
  <cp:lastModifiedBy>Jaspal Bajwa</cp:lastModifiedBy>
  <cp:revision>399</cp:revision>
  <cp:lastPrinted>2012-01-10T05:10:37Z</cp:lastPrinted>
  <dcterms:created xsi:type="dcterms:W3CDTF">2011-05-06T13:10:38Z</dcterms:created>
  <dcterms:modified xsi:type="dcterms:W3CDTF">2020-05-04T16:50:30Z</dcterms:modified>
</cp:coreProperties>
</file>